
<file path=[Content_Types].xml><?xml version="1.0" encoding="utf-8"?>
<Types xmlns="http://schemas.openxmlformats.org/package/2006/content-types">
  <Default Extension="jpeg" ContentType="image/jpeg"/>
  <Default Extension="web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256" r:id="rId2"/>
    <p:sldId id="261" r:id="rId3"/>
    <p:sldId id="281" r:id="rId4"/>
    <p:sldId id="257" r:id="rId5"/>
    <p:sldId id="262" r:id="rId6"/>
    <p:sldId id="263" r:id="rId7"/>
    <p:sldId id="266" r:id="rId8"/>
    <p:sldId id="264" r:id="rId9"/>
    <p:sldId id="265" r:id="rId10"/>
    <p:sldId id="282" r:id="rId11"/>
    <p:sldId id="268" r:id="rId12"/>
    <p:sldId id="269" r:id="rId13"/>
    <p:sldId id="270" r:id="rId14"/>
    <p:sldId id="271" r:id="rId15"/>
    <p:sldId id="274" r:id="rId16"/>
    <p:sldId id="275" r:id="rId17"/>
    <p:sldId id="273" r:id="rId18"/>
    <p:sldId id="276" r:id="rId19"/>
    <p:sldId id="277" r:id="rId20"/>
    <p:sldId id="278" r:id="rId21"/>
    <p:sldId id="27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191C4633-5A26-4A34-84BA-2D52E21089E2}">
          <p14:sldIdLst>
            <p14:sldId id="256"/>
            <p14:sldId id="261"/>
            <p14:sldId id="281"/>
          </p14:sldIdLst>
        </p14:section>
        <p14:section name="Section sans titre" id="{88A5FD4D-E516-4AC8-869B-20B9087E209F}">
          <p14:sldIdLst>
            <p14:sldId id="257"/>
            <p14:sldId id="262"/>
            <p14:sldId id="263"/>
            <p14:sldId id="266"/>
            <p14:sldId id="264"/>
            <p14:sldId id="265"/>
            <p14:sldId id="282"/>
            <p14:sldId id="268"/>
            <p14:sldId id="269"/>
            <p14:sldId id="270"/>
            <p14:sldId id="271"/>
            <p14:sldId id="274"/>
            <p14:sldId id="275"/>
            <p14:sldId id="273"/>
            <p14:sldId id="276"/>
            <p14:sldId id="277"/>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94637" autoAdjust="0"/>
  </p:normalViewPr>
  <p:slideViewPr>
    <p:cSldViewPr snapToGrid="0">
      <p:cViewPr varScale="1">
        <p:scale>
          <a:sx n="80" d="100"/>
          <a:sy n="80" d="100"/>
        </p:scale>
        <p:origin x="378" y="9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FC226F-7D11-4DE9-90CD-857823646FA4}" type="datetimeFigureOut">
              <a:rPr lang="fr-FR" smtClean="0"/>
              <a:t>08/03/2023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E0FF17-5A9E-4AB8-9132-66B4AA163A26}" type="slidenum">
              <a:rPr lang="fr-FR" smtClean="0"/>
              <a:t>‹N°›</a:t>
            </a:fld>
            <a:endParaRPr lang="fr-FR"/>
          </a:p>
        </p:txBody>
      </p:sp>
    </p:spTree>
    <p:extLst>
      <p:ext uri="{BB962C8B-B14F-4D97-AF65-F5344CB8AC3E}">
        <p14:creationId xmlns:p14="http://schemas.microsoft.com/office/powerpoint/2010/main" val="997961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DE0FF17-5A9E-4AB8-9132-66B4AA163A26}" type="slidenum">
              <a:rPr lang="fr-FR" smtClean="0"/>
              <a:t>1</a:t>
            </a:fld>
            <a:endParaRPr lang="fr-FR"/>
          </a:p>
        </p:txBody>
      </p:sp>
    </p:spTree>
    <p:extLst>
      <p:ext uri="{BB962C8B-B14F-4D97-AF65-F5344CB8AC3E}">
        <p14:creationId xmlns:p14="http://schemas.microsoft.com/office/powerpoint/2010/main" val="3673278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DE0FF17-5A9E-4AB8-9132-66B4AA163A26}" type="slidenum">
              <a:rPr lang="fr-FR" smtClean="0"/>
              <a:t>3</a:t>
            </a:fld>
            <a:endParaRPr lang="fr-FR"/>
          </a:p>
        </p:txBody>
      </p:sp>
    </p:spTree>
    <p:extLst>
      <p:ext uri="{BB962C8B-B14F-4D97-AF65-F5344CB8AC3E}">
        <p14:creationId xmlns:p14="http://schemas.microsoft.com/office/powerpoint/2010/main" val="3322872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E2D9D447-88ED-4E4C-AAF4-5B2E4C827B40}" type="datetimeFigureOut">
              <a:rPr lang="fr-FR" smtClean="0"/>
              <a:t>08/03/2023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48191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2D9D447-88ED-4E4C-AAF4-5B2E4C827B40}" type="datetimeFigureOut">
              <a:rPr lang="fr-FR" smtClean="0"/>
              <a:t>08/03/2023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1545313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E2D9D447-88ED-4E4C-AAF4-5B2E4C827B40}" type="datetimeFigureOut">
              <a:rPr lang="fr-FR" smtClean="0"/>
              <a:t>08/03/2023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170083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2D9D447-88ED-4E4C-AAF4-5B2E4C827B40}" type="datetimeFigureOut">
              <a:rPr lang="fr-FR" smtClean="0"/>
              <a:t>08/03/2023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4231348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2D9D447-88ED-4E4C-AAF4-5B2E4C827B40}" type="datetimeFigureOut">
              <a:rPr lang="fr-FR" smtClean="0"/>
              <a:t>08/03/2023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181708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2D9D447-88ED-4E4C-AAF4-5B2E4C827B40}" type="datetimeFigureOut">
              <a:rPr lang="fr-FR" smtClean="0"/>
              <a:t>08/03/2023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1695692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9D447-88ED-4E4C-AAF4-5B2E4C827B40}" type="datetimeFigureOut">
              <a:rPr lang="fr-FR" smtClean="0"/>
              <a:t>08/03/2023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3344485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E2D9D447-88ED-4E4C-AAF4-5B2E4C827B40}" type="datetimeFigureOut">
              <a:rPr lang="fr-FR" smtClean="0"/>
              <a:t>08/03/2023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3072394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E2D9D447-88ED-4E4C-AAF4-5B2E4C827B40}" type="datetimeFigureOut">
              <a:rPr lang="fr-FR" smtClean="0"/>
              <a:t>08/03/2023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280243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2D9D447-88ED-4E4C-AAF4-5B2E4C827B40}" type="datetimeFigureOut">
              <a:rPr lang="fr-FR" smtClean="0"/>
              <a:t>08/03/2023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1300219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2D9D447-88ED-4E4C-AAF4-5B2E4C827B40}" type="datetimeFigureOut">
              <a:rPr lang="fr-FR" smtClean="0"/>
              <a:t>08/03/2023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4AB5D0-AB51-4001-B4C5-84D2065ADF65}" type="slidenum">
              <a:rPr lang="fr-FR" smtClean="0"/>
              <a:t>‹N°›</a:t>
            </a:fld>
            <a:endParaRPr lang="fr-FR"/>
          </a:p>
        </p:txBody>
      </p:sp>
    </p:spTree>
    <p:extLst>
      <p:ext uri="{BB962C8B-B14F-4D97-AF65-F5344CB8AC3E}">
        <p14:creationId xmlns:p14="http://schemas.microsoft.com/office/powerpoint/2010/main" val="1098371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D9D447-88ED-4E4C-AAF4-5B2E4C827B40}" type="datetimeFigureOut">
              <a:rPr lang="fr-FR" smtClean="0"/>
              <a:t>08/03/2023</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4AB5D0-AB51-4001-B4C5-84D2065ADF65}" type="slidenum">
              <a:rPr lang="fr-FR" smtClean="0"/>
              <a:t>‹N°›</a:t>
            </a:fld>
            <a:endParaRPr lang="fr-FR"/>
          </a:p>
        </p:txBody>
      </p:sp>
    </p:spTree>
    <p:extLst>
      <p:ext uri="{BB962C8B-B14F-4D97-AF65-F5344CB8AC3E}">
        <p14:creationId xmlns:p14="http://schemas.microsoft.com/office/powerpoint/2010/main" val="17502547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webp"/><Relationship Id="rId2" Type="http://schemas.openxmlformats.org/officeDocument/2006/relationships/image" Target="../media/image5.webp"/><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083213"/>
            <a:ext cx="9144000" cy="3854547"/>
          </a:xfrm>
        </p:spPr>
        <p:txBody>
          <a:bodyPr>
            <a:normAutofit/>
          </a:bodyPr>
          <a:lstStyle/>
          <a:p>
            <a:r>
              <a:rPr lang="fr-FR" sz="9600" dirty="0">
                <a:solidFill>
                  <a:srgbClr val="002060"/>
                </a:solidFill>
                <a:effectLst>
                  <a:outerShdw blurRad="38100" dist="38100" dir="2700000" algn="tl">
                    <a:srgbClr val="000000">
                      <a:alpha val="43137"/>
                    </a:srgbClr>
                  </a:outerShdw>
                </a:effectLst>
                <a:latin typeface="Algerian" panose="04020705040A02060702" pitchFamily="82" charset="0"/>
              </a:rPr>
              <a:t>NEXGEN ICANN76</a:t>
            </a: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0096" y="1083213"/>
            <a:ext cx="2246812" cy="1201782"/>
          </a:xfrm>
          <a:prstGeom prst="rect">
            <a:avLst/>
          </a:prstGeom>
        </p:spPr>
      </p:pic>
    </p:spTree>
    <p:extLst>
      <p:ext uri="{BB962C8B-B14F-4D97-AF65-F5344CB8AC3E}">
        <p14:creationId xmlns:p14="http://schemas.microsoft.com/office/powerpoint/2010/main" val="7644243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866863"/>
          </a:xfrm>
        </p:spPr>
        <p:txBody>
          <a:bodyPr>
            <a:normAutofit/>
          </a:bodyPr>
          <a:lstStyle/>
          <a:p>
            <a:pPr algn="ctr"/>
            <a:r>
              <a:rPr lang="en-US" sz="6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PRESENTATION OF THE NEXGEN PROJECT BY </a:t>
            </a:r>
            <a:r>
              <a:rPr lang="en-US" sz="6000"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DAPHLINE BELLÉUS</a:t>
            </a:r>
            <a:r>
              <a:rPr lang="en-US" sz="6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6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6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6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FOR </a:t>
            </a:r>
            <a:r>
              <a:rPr lang="en-US" sz="6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ICANN76</a:t>
            </a:r>
            <a:r>
              <a:rPr lang="en-US" sz="6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fr-FR" sz="6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81373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6801983" cy="692331"/>
          </a:xfrm>
        </p:spPr>
        <p:txBody>
          <a:bodyPr/>
          <a:lstStyle/>
          <a:p>
            <a:pPr algn="ctr"/>
            <a:r>
              <a:rPr lang="fr-FR" dirty="0" smtClean="0">
                <a:latin typeface="Times New Roman" panose="02020603050405020304" pitchFamily="18" charset="0"/>
                <a:cs typeface="Times New Roman" panose="02020603050405020304" pitchFamily="18" charset="0"/>
              </a:rPr>
              <a:t>Daphline BELLÉUS ?</a:t>
            </a:r>
            <a:endParaRPr lang="fr-FR" dirty="0"/>
          </a:p>
        </p:txBody>
      </p:sp>
      <p:pic>
        <p:nvPicPr>
          <p:cNvPr id="5" name="Espace réservé du contenu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825556" y="313509"/>
            <a:ext cx="3029678" cy="5982788"/>
          </a:xfrm>
        </p:spPr>
      </p:pic>
      <p:sp>
        <p:nvSpPr>
          <p:cNvPr id="4" name="Espace réservé du texte 3"/>
          <p:cNvSpPr>
            <a:spLocks noGrp="1"/>
          </p:cNvSpPr>
          <p:nvPr>
            <p:ph type="body" sz="half" idx="2"/>
          </p:nvPr>
        </p:nvSpPr>
        <p:spPr>
          <a:xfrm>
            <a:off x="522514" y="1332411"/>
            <a:ext cx="6466115" cy="4963886"/>
          </a:xfrm>
        </p:spPr>
        <p:txBody>
          <a:bodyPr>
            <a:normAutofit/>
          </a:bodyPr>
          <a:lstStyle/>
          <a:p>
            <a:pPr marL="342900" indent="-342900">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I am Daphline BELLÉUS, holder of a degree in economics</a:t>
            </a:r>
            <a:r>
              <a:rPr lang="en-US" sz="24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I </a:t>
            </a:r>
            <a:r>
              <a:rPr lang="en-US" sz="2400" dirty="0">
                <a:latin typeface="Times New Roman" panose="02020603050405020304" pitchFamily="18" charset="0"/>
                <a:cs typeface="Times New Roman" panose="02020603050405020304" pitchFamily="18" charset="0"/>
              </a:rPr>
              <a:t>have training in the analysis of sustainable development issues and actions, and </a:t>
            </a:r>
            <a:r>
              <a:rPr lang="en-US" sz="2400" dirty="0" smtClean="0">
                <a:latin typeface="Times New Roman" panose="02020603050405020304" pitchFamily="18" charset="0"/>
                <a:cs typeface="Times New Roman" panose="02020603050405020304" pitchFamily="18" charset="0"/>
              </a:rPr>
              <a:t>also</a:t>
            </a: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n </a:t>
            </a:r>
            <a:r>
              <a:rPr lang="en-US" sz="2400" dirty="0">
                <a:latin typeface="Times New Roman" panose="02020603050405020304" pitchFamily="18" charset="0"/>
                <a:cs typeface="Times New Roman" panose="02020603050405020304" pitchFamily="18" charset="0"/>
              </a:rPr>
              <a:t>internet governance</a:t>
            </a:r>
            <a:r>
              <a:rPr lang="en-US" sz="24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 </a:t>
            </a:r>
            <a:r>
              <a:rPr lang="en-US" sz="2400" dirty="0">
                <a:latin typeface="Times New Roman" panose="02020603050405020304" pitchFamily="18" charset="0"/>
                <a:cs typeface="Times New Roman" panose="02020603050405020304" pitchFamily="18" charset="0"/>
              </a:rPr>
              <a:t>am certified in digital marketing, institutional communication and entrepreneurship</a:t>
            </a:r>
            <a:r>
              <a:rPr lang="en-US" sz="24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I </a:t>
            </a:r>
            <a:r>
              <a:rPr lang="en-US" sz="2400" dirty="0">
                <a:latin typeface="Times New Roman" panose="02020603050405020304" pitchFamily="18" charset="0"/>
                <a:cs typeface="Times New Roman" panose="02020603050405020304" pitchFamily="18" charset="0"/>
              </a:rPr>
              <a:t>am director and responsible for marketing communication at RECYCLI</a:t>
            </a:r>
            <a:r>
              <a:rPr lang="en-US" sz="24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ü"/>
            </a:pPr>
            <a:r>
              <a:rPr lang="en-US" sz="2400" dirty="0" err="1" smtClean="0">
                <a:latin typeface="Times New Roman" panose="02020603050405020304" pitchFamily="18" charset="0"/>
                <a:cs typeface="Times New Roman" panose="02020603050405020304" pitchFamily="18" charset="0"/>
              </a:rPr>
              <a:t>NexGen</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2023 for ICANN</a:t>
            </a:r>
            <a:r>
              <a:rPr lang="en-US" sz="24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2023 </a:t>
            </a:r>
            <a:r>
              <a:rPr lang="en-US" sz="2400" dirty="0">
                <a:latin typeface="Times New Roman" panose="02020603050405020304" pitchFamily="18" charset="0"/>
                <a:cs typeface="Times New Roman" panose="02020603050405020304" pitchFamily="18" charset="0"/>
              </a:rPr>
              <a:t>Early Career Fellowship with Internet Society.</a:t>
            </a:r>
            <a:endParaRPr lang="fr-FR" sz="2400" dirty="0" err="1"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323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0504" y="0"/>
            <a:ext cx="10508567" cy="2461846"/>
          </a:xfrm>
        </p:spPr>
        <p:txBody>
          <a:bodyPr>
            <a:noAutofit/>
          </a:bodyPr>
          <a:lstStyle/>
          <a:p>
            <a:pPr algn="ctr"/>
            <a:r>
              <a:rPr lang="en-US" sz="3600" i="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PROJECT FOR A DIGITAL TRAINING CENTER FOR</a:t>
            </a:r>
            <a:br>
              <a:rPr lang="en-US" sz="3600" i="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600" i="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YOUNG PEOPLE</a:t>
            </a:r>
            <a:r>
              <a:rPr lang="en-US" sz="3600" i="1" dirty="0">
                <a:solidFill>
                  <a:schemeClr val="tx1">
                    <a:lumMod val="95000"/>
                    <a:lumOff val="5000"/>
                  </a:schemeClr>
                </a:solidFill>
                <a:latin typeface="Times New Roman" panose="02020603050405020304" pitchFamily="18" charset="0"/>
                <a:cs typeface="Times New Roman" panose="02020603050405020304" pitchFamily="18" charset="0"/>
              </a:rPr>
              <a:t/>
            </a:r>
            <a:br>
              <a:rPr lang="en-US" sz="3600" i="1" dirty="0">
                <a:solidFill>
                  <a:schemeClr val="tx1">
                    <a:lumMod val="95000"/>
                    <a:lumOff val="5000"/>
                  </a:schemeClr>
                </a:solidFill>
                <a:latin typeface="Times New Roman" panose="02020603050405020304" pitchFamily="18" charset="0"/>
                <a:cs typeface="Times New Roman" panose="02020603050405020304" pitchFamily="18" charset="0"/>
              </a:rPr>
            </a:br>
            <a:endParaRPr lang="fr-FR" sz="3600" i="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5" name="Espace réservé du conten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47114" y="1639895"/>
            <a:ext cx="4841038" cy="4789039"/>
          </a:xfrm>
        </p:spPr>
      </p:pic>
      <p:pic>
        <p:nvPicPr>
          <p:cNvPr id="6" name="Espace réservé du contenu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89785" y="1639895"/>
            <a:ext cx="4839286" cy="4789039"/>
          </a:xfrm>
        </p:spPr>
      </p:pic>
    </p:spTree>
    <p:extLst>
      <p:ext uri="{BB962C8B-B14F-4D97-AF65-F5344CB8AC3E}">
        <p14:creationId xmlns:p14="http://schemas.microsoft.com/office/powerpoint/2010/main" val="37150615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351692"/>
            <a:ext cx="9144000" cy="1012874"/>
          </a:xfrm>
        </p:spPr>
        <p:txBody>
          <a:bodyPr>
            <a:normAutofit/>
          </a:bodyPr>
          <a:lstStyle/>
          <a:p>
            <a:r>
              <a:rPr lang="en-US" u="sng" spc="3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PROBLEM</a:t>
            </a:r>
            <a:endParaRPr lang="fr-FR" dirty="0"/>
          </a:p>
        </p:txBody>
      </p:sp>
      <p:sp>
        <p:nvSpPr>
          <p:cNvPr id="3" name="Sous-titre 2"/>
          <p:cNvSpPr>
            <a:spLocks noGrp="1"/>
          </p:cNvSpPr>
          <p:nvPr>
            <p:ph type="subTitle" idx="1"/>
          </p:nvPr>
        </p:nvSpPr>
        <p:spPr>
          <a:xfrm>
            <a:off x="801857" y="1659987"/>
            <a:ext cx="10663311" cy="4501661"/>
          </a:xfrm>
        </p:spPr>
        <p:txBody>
          <a:bodyPr>
            <a:normAutofit fontScale="70000" lnSpcReduction="20000"/>
          </a:bodyPr>
          <a:lstStyle/>
          <a:p>
            <a:pPr marL="342900" indent="-342900" algn="l">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Today, the world is growing and changing in part with technological and other advancements. Indeed, thanks to the progress of new technologies, exchanges have become quick and easy. </a:t>
            </a:r>
            <a:endParaRPr lang="en-US" sz="4000" dirty="0" smtClean="0">
              <a:latin typeface="Times New Roman" panose="02020603050405020304" pitchFamily="18" charset="0"/>
              <a:cs typeface="Times New Roman" panose="02020603050405020304" pitchFamily="18" charset="0"/>
            </a:endParaRPr>
          </a:p>
          <a:p>
            <a:pPr algn="l"/>
            <a:endParaRPr lang="en-US" sz="4000" dirty="0" smtClean="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Now we </a:t>
            </a:r>
            <a:r>
              <a:rPr lang="en-US" sz="4000" dirty="0">
                <a:latin typeface="Times New Roman" panose="02020603050405020304" pitchFamily="18" charset="0"/>
                <a:cs typeface="Times New Roman" panose="02020603050405020304" pitchFamily="18" charset="0"/>
              </a:rPr>
              <a:t>are </a:t>
            </a:r>
            <a:r>
              <a:rPr lang="en-US" sz="4000" dirty="0" smtClean="0">
                <a:latin typeface="Times New Roman" panose="02020603050405020304" pitchFamily="18" charset="0"/>
                <a:cs typeface="Times New Roman" panose="02020603050405020304" pitchFamily="18" charset="0"/>
              </a:rPr>
              <a:t>talking </a:t>
            </a:r>
            <a:r>
              <a:rPr lang="en-US" sz="4000" dirty="0">
                <a:latin typeface="Times New Roman" panose="02020603050405020304" pitchFamily="18" charset="0"/>
                <a:cs typeface="Times New Roman" panose="02020603050405020304" pitchFamily="18" charset="0"/>
              </a:rPr>
              <a:t>about exploring Block Chain technology.</a:t>
            </a:r>
          </a:p>
          <a:p>
            <a:pPr algn="l"/>
            <a:endParaRPr lang="en-US" sz="40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 The use of NICTs is essential on a daily basis by many countries in the world,</a:t>
            </a:r>
          </a:p>
          <a:p>
            <a:pPr algn="l"/>
            <a:endParaRPr lang="en-US" sz="40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Other countries are not yet at this stage, among them we find Haiti.</a:t>
            </a:r>
          </a:p>
        </p:txBody>
      </p:sp>
    </p:spTree>
    <p:extLst>
      <p:ext uri="{BB962C8B-B14F-4D97-AF65-F5344CB8AC3E}">
        <p14:creationId xmlns:p14="http://schemas.microsoft.com/office/powerpoint/2010/main" val="2854004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41938" y="1"/>
            <a:ext cx="9144000" cy="1364566"/>
          </a:xfrm>
        </p:spPr>
        <p:txBody>
          <a:bodyPr>
            <a:normAutofit fontScale="90000"/>
          </a:bodyPr>
          <a:lstStyle/>
          <a:p>
            <a:r>
              <a:rPr lang="en-US" dirty="0">
                <a:solidFill>
                  <a:srgbClr val="002060"/>
                </a:solidFill>
                <a:latin typeface="Times New Roman" panose="02020603050405020304" pitchFamily="18" charset="0"/>
                <a:cs typeface="Times New Roman" panose="02020603050405020304" pitchFamily="18" charset="0"/>
              </a:rPr>
              <a:t>A flash on the situation in Haiti</a:t>
            </a:r>
            <a:endParaRPr lang="fr-FR" dirty="0">
              <a:solidFill>
                <a:srgbClr val="002060"/>
              </a:solidFill>
              <a:latin typeface="Times New Roman" panose="02020603050405020304" pitchFamily="18" charset="0"/>
              <a:cs typeface="Times New Roman" panose="02020603050405020304" pitchFamily="18" charset="0"/>
            </a:endParaRPr>
          </a:p>
        </p:txBody>
      </p:sp>
      <p:sp>
        <p:nvSpPr>
          <p:cNvPr id="3" name="Sous-titre 2"/>
          <p:cNvSpPr>
            <a:spLocks noGrp="1"/>
          </p:cNvSpPr>
          <p:nvPr>
            <p:ph type="subTitle" idx="1"/>
          </p:nvPr>
        </p:nvSpPr>
        <p:spPr>
          <a:xfrm>
            <a:off x="422031" y="1800665"/>
            <a:ext cx="11183815" cy="4839285"/>
          </a:xfrm>
        </p:spPr>
        <p:txBody>
          <a:bodyPr>
            <a:noAutofit/>
          </a:bodyPr>
          <a:lstStyle/>
          <a:p>
            <a:pPr algn="l"/>
            <a:r>
              <a:rPr lang="en-US" sz="3200" dirty="0"/>
              <a:t>According to </a:t>
            </a:r>
            <a:r>
              <a:rPr lang="en-US" sz="3200" dirty="0" err="1" smtClean="0"/>
              <a:t>Datarepostal</a:t>
            </a:r>
            <a:r>
              <a:rPr lang="en-US" sz="3200" dirty="0"/>
              <a:t>, Haiti had a population of 11.61 million in January 2022.</a:t>
            </a:r>
          </a:p>
          <a:p>
            <a:pPr marL="342900" indent="-342900" algn="l">
              <a:buFont typeface="Wingdings" panose="05000000000000000000" pitchFamily="2" charset="2"/>
              <a:buChar char="ü"/>
            </a:pPr>
            <a:r>
              <a:rPr lang="en-US" sz="3200" dirty="0"/>
              <a:t>With 50.6% women and 49.4% men,</a:t>
            </a:r>
          </a:p>
          <a:p>
            <a:pPr marL="342900" indent="-342900" algn="l">
              <a:buFont typeface="Wingdings" panose="05000000000000000000" pitchFamily="2" charset="2"/>
              <a:buChar char="ü"/>
            </a:pPr>
            <a:r>
              <a:rPr lang="en-US" sz="3200" dirty="0"/>
              <a:t>The median age is 24.5 years, or 16.4% of the population. It is a very young population.</a:t>
            </a:r>
          </a:p>
          <a:p>
            <a:pPr marL="342900" indent="-342900" algn="l">
              <a:buFont typeface="Wingdings" panose="05000000000000000000" pitchFamily="2" charset="2"/>
              <a:buChar char="ü"/>
            </a:pPr>
            <a:r>
              <a:rPr lang="en-US" sz="3200" dirty="0"/>
              <a:t>There were 4.81 million Internet users in Haiti who represent 41.4% of the total population, compared to 58.6% who remained offline at the start of </a:t>
            </a:r>
            <a:r>
              <a:rPr lang="en-US" sz="3200" dirty="0" smtClean="0"/>
              <a:t>2022.</a:t>
            </a:r>
            <a:endParaRPr lang="en-US" sz="3200" dirty="0"/>
          </a:p>
          <a:p>
            <a:pPr algn="l"/>
            <a:endParaRPr lang="en-US" sz="3200" dirty="0"/>
          </a:p>
        </p:txBody>
      </p:sp>
    </p:spTree>
    <p:extLst>
      <p:ext uri="{BB962C8B-B14F-4D97-AF65-F5344CB8AC3E}">
        <p14:creationId xmlns:p14="http://schemas.microsoft.com/office/powerpoint/2010/main" val="36748207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7280" y="117122"/>
            <a:ext cx="10058400" cy="6986528"/>
          </a:xfrm>
          <a:prstGeom prst="rect">
            <a:avLst/>
          </a:prstGeom>
        </p:spPr>
        <p:txBody>
          <a:bodyPr wrap="square">
            <a:spAutoFit/>
          </a:bodyPr>
          <a:lstStyle/>
          <a:p>
            <a:pPr marL="457200" indent="-457200">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79% of school-age children in Haiti do not have internet access at home, according to a new report by UNICEF and ITU published in 2020.</a:t>
            </a:r>
          </a:p>
          <a:p>
            <a:pPr marL="457200" indent="-457200">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Access to NTIC in Haiti is still in beta phase today, according to specialists.</a:t>
            </a:r>
          </a:p>
          <a:p>
            <a:pPr marL="457200" indent="-457200">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There are no major digitization and technology infrastructures in the country.</a:t>
            </a:r>
          </a:p>
          <a:p>
            <a:pPr marL="457200" indent="-457200">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There is no center strictly dedicated to research related to the Internet, the development of digital in Haiti, to name a few.</a:t>
            </a:r>
          </a:p>
          <a:p>
            <a:pPr marL="457200" indent="-457200">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access to reliable and equitable internet in the country requires good commitment, especially among young people.</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1417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437" y="1353905"/>
            <a:ext cx="10508567" cy="4401205"/>
          </a:xfrm>
          <a:prstGeom prst="rect">
            <a:avLst/>
          </a:prstGeom>
        </p:spPr>
        <p:txBody>
          <a:bodyPr wrap="square">
            <a:spAutoFit/>
          </a:bodyPr>
          <a:lstStyle/>
          <a:p>
            <a:r>
              <a:rPr lang="en-US" sz="4000" dirty="0">
                <a:latin typeface="Times New Roman" panose="02020603050405020304" pitchFamily="18" charset="0"/>
                <a:cs typeface="Times New Roman" panose="02020603050405020304" pitchFamily="18" charset="0"/>
              </a:rPr>
              <a:t>The situation has not improved since this period, due to political instability and insecurity which is worsening day by day, and which have direct impacts on several sectors, in particular education. Classical schools, vocational schools and universities are heavily affected by these issues in the country.</a:t>
            </a:r>
            <a:endParaRPr lang="fr-FR"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2454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54745"/>
            <a:ext cx="9144000" cy="1772529"/>
          </a:xfrm>
        </p:spPr>
        <p:txBody>
          <a:bodyPr>
            <a:normAutofit fontScale="90000"/>
          </a:bodyPr>
          <a:lstStyle/>
          <a:p>
            <a:r>
              <a:rPr lang="en-US" dirty="0">
                <a:solidFill>
                  <a:srgbClr val="002060"/>
                </a:solidFill>
                <a:latin typeface="Times New Roman" panose="02020603050405020304" pitchFamily="18" charset="0"/>
                <a:cs typeface="Times New Roman" panose="02020603050405020304" pitchFamily="18" charset="0"/>
              </a:rPr>
              <a:t>What is the quality and speed of the Internet connection in Haiti?</a:t>
            </a:r>
            <a:endParaRPr lang="fr-FR" dirty="0">
              <a:solidFill>
                <a:srgbClr val="002060"/>
              </a:solidFill>
              <a:latin typeface="Times New Roman" panose="02020603050405020304" pitchFamily="18" charset="0"/>
              <a:cs typeface="Times New Roman" panose="02020603050405020304" pitchFamily="18" charset="0"/>
            </a:endParaRPr>
          </a:p>
        </p:txBody>
      </p:sp>
      <p:sp>
        <p:nvSpPr>
          <p:cNvPr id="3" name="Sous-titre 2"/>
          <p:cNvSpPr>
            <a:spLocks noGrp="1"/>
          </p:cNvSpPr>
          <p:nvPr>
            <p:ph type="subTitle" idx="1"/>
          </p:nvPr>
        </p:nvSpPr>
        <p:spPr>
          <a:xfrm>
            <a:off x="365760" y="1927274"/>
            <a:ext cx="10536702" cy="4487594"/>
          </a:xfrm>
        </p:spPr>
        <p:txBody>
          <a:bodyPr>
            <a:noAutofit/>
          </a:bodyPr>
          <a:lstStyle/>
          <a:p>
            <a:pPr marL="571500" indent="-571500" algn="l">
              <a:buFont typeface="Wingdings" panose="05000000000000000000" pitchFamily="2" charset="2"/>
              <a:buChar char="v"/>
            </a:pPr>
            <a:r>
              <a:rPr lang="en-US" sz="3600" dirty="0">
                <a:latin typeface="Times New Roman" panose="02020603050405020304" pitchFamily="18" charset="0"/>
                <a:cs typeface="Times New Roman" panose="02020603050405020304" pitchFamily="18" charset="0"/>
              </a:rPr>
              <a:t>According to the former CEO of </a:t>
            </a:r>
            <a:r>
              <a:rPr lang="en-US" sz="3600" dirty="0" err="1">
                <a:latin typeface="Times New Roman" panose="02020603050405020304" pitchFamily="18" charset="0"/>
                <a:cs typeface="Times New Roman" panose="02020603050405020304" pitchFamily="18" charset="0"/>
              </a:rPr>
              <a:t>Conatel</a:t>
            </a:r>
            <a:r>
              <a:rPr lang="en-US" sz="3600" dirty="0">
                <a:latin typeface="Times New Roman" panose="02020603050405020304" pitchFamily="18" charset="0"/>
                <a:cs typeface="Times New Roman" panose="02020603050405020304" pitchFamily="18" charset="0"/>
              </a:rPr>
              <a:t>, Jean-Marie </a:t>
            </a:r>
            <a:r>
              <a:rPr lang="en-US" sz="3600" dirty="0" err="1">
                <a:latin typeface="Times New Roman" panose="02020603050405020304" pitchFamily="18" charset="0"/>
                <a:cs typeface="Times New Roman" panose="02020603050405020304" pitchFamily="18" charset="0"/>
              </a:rPr>
              <a:t>Altema</a:t>
            </a:r>
            <a:r>
              <a:rPr lang="en-US" sz="3600" dirty="0">
                <a:latin typeface="Times New Roman" panose="02020603050405020304" pitchFamily="18" charset="0"/>
                <a:cs typeface="Times New Roman" panose="02020603050405020304" pitchFamily="18" charset="0"/>
              </a:rPr>
              <a:t>, Internet quality in the region, Haiti is lagging behind</a:t>
            </a:r>
            <a:r>
              <a:rPr lang="en-US" sz="3600" dirty="0" smtClean="0">
                <a:latin typeface="Times New Roman" panose="02020603050405020304" pitchFamily="18" charset="0"/>
                <a:cs typeface="Times New Roman" panose="02020603050405020304" pitchFamily="18" charset="0"/>
              </a:rPr>
              <a:t>.</a:t>
            </a:r>
          </a:p>
          <a:p>
            <a:pPr marL="571500" indent="-571500" algn="l">
              <a:buFont typeface="Wingdings" panose="05000000000000000000" pitchFamily="2" charset="2"/>
              <a:buChar char="v"/>
            </a:pPr>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August 2021 </a:t>
            </a:r>
            <a:r>
              <a:rPr lang="en-US" sz="3600" dirty="0" err="1">
                <a:latin typeface="Times New Roman" panose="02020603050405020304" pitchFamily="18" charset="0"/>
                <a:cs typeface="Times New Roman" panose="02020603050405020304" pitchFamily="18" charset="0"/>
              </a:rPr>
              <a:t>Speedtest</a:t>
            </a:r>
            <a:r>
              <a:rPr lang="en-US" sz="3600" dirty="0">
                <a:latin typeface="Times New Roman" panose="02020603050405020304" pitchFamily="18" charset="0"/>
                <a:cs typeface="Times New Roman" panose="02020603050405020304" pitchFamily="18" charset="0"/>
              </a:rPr>
              <a:t> Global Index report shows that Haiti lags behind in terms of internet connection speed</a:t>
            </a:r>
            <a:r>
              <a:rPr lang="en-US" sz="3600" dirty="0" smtClean="0">
                <a:latin typeface="Times New Roman" panose="02020603050405020304" pitchFamily="18" charset="0"/>
                <a:cs typeface="Times New Roman" panose="02020603050405020304" pitchFamily="18" charset="0"/>
              </a:rPr>
              <a:t>.</a:t>
            </a:r>
          </a:p>
          <a:p>
            <a:pPr marL="571500" indent="-571500" algn="l">
              <a:buFont typeface="Wingdings" panose="05000000000000000000" pitchFamily="2" charset="2"/>
              <a:buChar char="v"/>
            </a:pPr>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quality of the fixed connection deteriorates (-2), while that of the mobile improves (+6</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0848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39788" y="204538"/>
            <a:ext cx="5157787" cy="902367"/>
          </a:xfrm>
        </p:spPr>
        <p:txBody>
          <a:bodyPr>
            <a:noAutofit/>
          </a:bodyPr>
          <a:lstStyle/>
          <a:p>
            <a:pPr algn="ctr"/>
            <a:r>
              <a:rPr lang="en-US" sz="2800" b="0" dirty="0">
                <a:solidFill>
                  <a:srgbClr val="002060"/>
                </a:solidFill>
                <a:latin typeface="Times New Roman" panose="02020603050405020304" pitchFamily="18" charset="0"/>
                <a:cs typeface="Times New Roman" panose="02020603050405020304" pitchFamily="18" charset="0"/>
              </a:rPr>
              <a:t>Ranking of mobile internet quality in the region</a:t>
            </a:r>
            <a:endParaRPr lang="fr-FR" sz="2800" b="0" dirty="0">
              <a:solidFill>
                <a:srgbClr val="002060"/>
              </a:solidFill>
              <a:latin typeface="Times New Roman" panose="02020603050405020304" pitchFamily="18" charset="0"/>
              <a:cs typeface="Times New Roman" panose="02020603050405020304" pitchFamily="18" charset="0"/>
            </a:endParaRPr>
          </a:p>
        </p:txBody>
      </p:sp>
      <p:pic>
        <p:nvPicPr>
          <p:cNvPr id="9" name="Espace réservé du contenu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5011" y="1239254"/>
            <a:ext cx="5604143" cy="5257800"/>
          </a:xfrm>
        </p:spPr>
      </p:pic>
      <p:sp>
        <p:nvSpPr>
          <p:cNvPr id="5" name="Espace réservé du texte 4"/>
          <p:cNvSpPr>
            <a:spLocks noGrp="1"/>
          </p:cNvSpPr>
          <p:nvPr>
            <p:ph type="body" sz="quarter" idx="3"/>
          </p:nvPr>
        </p:nvSpPr>
        <p:spPr>
          <a:xfrm>
            <a:off x="6443931" y="282993"/>
            <a:ext cx="5183188" cy="823912"/>
          </a:xfrm>
        </p:spPr>
        <p:txBody>
          <a:bodyPr>
            <a:noAutofit/>
          </a:bodyPr>
          <a:lstStyle/>
          <a:p>
            <a:r>
              <a:rPr lang="en-US" sz="2800" b="0" dirty="0">
                <a:solidFill>
                  <a:srgbClr val="002060"/>
                </a:solidFill>
                <a:latin typeface="Times New Roman" panose="02020603050405020304" pitchFamily="18" charset="0"/>
                <a:cs typeface="Times New Roman" panose="02020603050405020304" pitchFamily="18" charset="0"/>
              </a:rPr>
              <a:t>Ranking of the quality of fixed broadband Internet in the region</a:t>
            </a:r>
            <a:endParaRPr lang="fr-FR" sz="2800" b="0" dirty="0">
              <a:solidFill>
                <a:srgbClr val="002060"/>
              </a:solidFill>
              <a:latin typeface="Times New Roman" panose="02020603050405020304" pitchFamily="18" charset="0"/>
              <a:cs typeface="Times New Roman" panose="02020603050405020304" pitchFamily="18" charset="0"/>
            </a:endParaRPr>
          </a:p>
        </p:txBody>
      </p:sp>
      <p:pic>
        <p:nvPicPr>
          <p:cNvPr id="10" name="Espace réservé du contenu 9"/>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bwMode="auto">
          <a:xfrm>
            <a:off x="6443931" y="1239254"/>
            <a:ext cx="5086082" cy="5498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8689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313" y="1276990"/>
            <a:ext cx="11141613" cy="4401205"/>
          </a:xfrm>
          <a:prstGeom prst="rect">
            <a:avLst/>
          </a:prstGeom>
        </p:spPr>
        <p:txBody>
          <a:bodyPr wrap="square">
            <a:spAutoFit/>
          </a:bodyPr>
          <a:lstStyle/>
          <a:p>
            <a:pPr marL="571500" indent="-571500">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 Faced with these problems, it is important and necessary to provide a space for young people and other interested parties to have access to a team capable of guiding them towards new technologies, also towards key digital elements, in order to help them acquire knowledge and skills in the identified area.</a:t>
            </a:r>
            <a:endParaRPr lang="fr-FR" sz="4000" dirty="0" err="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36706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4131" y="0"/>
            <a:ext cx="9825111" cy="1825624"/>
          </a:xfrm>
        </p:spPr>
        <p:txBody>
          <a:bodyPr>
            <a:normAutofit/>
          </a:bodyPr>
          <a:lstStyle/>
          <a:p>
            <a:pPr algn="ctr"/>
            <a:r>
              <a:rPr lang="en-US" sz="8000" dirty="0">
                <a:solidFill>
                  <a:srgbClr val="002060"/>
                </a:solidFill>
                <a:latin typeface="Times New Roman" panose="02020603050405020304" pitchFamily="18" charset="0"/>
                <a:cs typeface="Times New Roman" panose="02020603050405020304" pitchFamily="18" charset="0"/>
              </a:rPr>
              <a:t>ACTION PLAN</a:t>
            </a:r>
            <a:r>
              <a:rPr lang="en-US" dirty="0"/>
              <a:t/>
            </a:r>
            <a:br>
              <a:rPr lang="en-US" dirty="0"/>
            </a:br>
            <a:endParaRPr lang="fr-FR" dirty="0"/>
          </a:p>
        </p:txBody>
      </p:sp>
      <p:sp>
        <p:nvSpPr>
          <p:cNvPr id="3" name="Espace réservé du contenu 2"/>
          <p:cNvSpPr>
            <a:spLocks noGrp="1"/>
          </p:cNvSpPr>
          <p:nvPr>
            <p:ph sz="half" idx="1"/>
          </p:nvPr>
        </p:nvSpPr>
        <p:spPr>
          <a:xfrm>
            <a:off x="239150" y="1485107"/>
            <a:ext cx="5794717" cy="5032374"/>
          </a:xfrm>
        </p:spPr>
        <p:txBody>
          <a:bodyPr>
            <a:noAutofit/>
          </a:bodyPr>
          <a:lstStyle/>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Make this digital center available to young people,</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Structural formations on the internet,</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Trainings on digitization and technology,</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Importance of skilled labor in the field of NICT in the modern emergence of digital technology (Human capital, social protection and sustainable development)</a:t>
            </a:r>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24324" y="1280160"/>
            <a:ext cx="4992538" cy="4896803"/>
          </a:xfrm>
        </p:spPr>
      </p:pic>
    </p:spTree>
    <p:extLst>
      <p:ext uri="{BB962C8B-B14F-4D97-AF65-F5344CB8AC3E}">
        <p14:creationId xmlns:p14="http://schemas.microsoft.com/office/powerpoint/2010/main" val="31044706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26942" y="407964"/>
            <a:ext cx="10297550" cy="1111347"/>
          </a:xfrm>
        </p:spPr>
        <p:txBody>
          <a:bodyPr/>
          <a:lstStyle/>
          <a:p>
            <a:r>
              <a:rPr lang="en-US" dirty="0">
                <a:solidFill>
                  <a:srgbClr val="002060"/>
                </a:solidFill>
                <a:latin typeface="Times New Roman" panose="02020603050405020304" pitchFamily="18" charset="0"/>
                <a:cs typeface="Times New Roman" panose="02020603050405020304" pitchFamily="18" charset="0"/>
              </a:rPr>
              <a:t>the objectives of this project</a:t>
            </a:r>
            <a:endParaRPr lang="fr-FR" dirty="0">
              <a:solidFill>
                <a:srgbClr val="002060"/>
              </a:solidFill>
              <a:latin typeface="Times New Roman" panose="02020603050405020304" pitchFamily="18" charset="0"/>
              <a:cs typeface="Times New Roman" panose="02020603050405020304" pitchFamily="18" charset="0"/>
            </a:endParaRPr>
          </a:p>
        </p:txBody>
      </p:sp>
      <p:sp>
        <p:nvSpPr>
          <p:cNvPr id="3" name="Sous-titre 2"/>
          <p:cNvSpPr>
            <a:spLocks noGrp="1"/>
          </p:cNvSpPr>
          <p:nvPr>
            <p:ph type="subTitle" idx="1"/>
          </p:nvPr>
        </p:nvSpPr>
        <p:spPr>
          <a:xfrm>
            <a:off x="829994" y="2067951"/>
            <a:ext cx="10339754" cy="3189849"/>
          </a:xfrm>
        </p:spPr>
        <p:txBody>
          <a:bodyPr>
            <a:normAutofit/>
          </a:bodyPr>
          <a:lstStyle/>
          <a:p>
            <a:pPr marL="342900" indent="-342900" algn="l">
              <a:buFont typeface="Wingdings" panose="05000000000000000000" pitchFamily="2" charset="2"/>
              <a:buChar char="ü"/>
            </a:pPr>
            <a:r>
              <a:rPr lang="en-US" sz="3600" dirty="0">
                <a:latin typeface="Times New Roman" panose="02020603050405020304" pitchFamily="18" charset="0"/>
                <a:cs typeface="Times New Roman" panose="02020603050405020304" pitchFamily="18" charset="0"/>
              </a:rPr>
              <a:t>The objective is to make it a digital hub for young people.</a:t>
            </a:r>
          </a:p>
          <a:p>
            <a:pPr algn="l"/>
            <a:endParaRPr lang="en-US" sz="36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ü"/>
            </a:pPr>
            <a:r>
              <a:rPr lang="en-US" sz="3600" dirty="0">
                <a:latin typeface="Times New Roman" panose="02020603050405020304" pitchFamily="18" charset="0"/>
                <a:cs typeface="Times New Roman" panose="02020603050405020304" pitchFamily="18" charset="0"/>
              </a:rPr>
              <a:t>The specific objective of this project is to train a new generation in digital and for digital.</a:t>
            </a:r>
            <a:endParaRPr lang="fr-F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46376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39483" y="489317"/>
            <a:ext cx="9528517" cy="903385"/>
          </a:xfrm>
        </p:spPr>
        <p:txBody>
          <a:bodyPr>
            <a:noAutofit/>
          </a:bodyPr>
          <a:lstStyle/>
          <a:p>
            <a:r>
              <a:rPr lang="fr-FR" dirty="0" err="1">
                <a:solidFill>
                  <a:srgbClr val="002060"/>
                </a:solidFill>
                <a:latin typeface="Times New Roman" panose="02020603050405020304" pitchFamily="18" charset="0"/>
                <a:cs typeface="Times New Roman" panose="02020603050405020304" pitchFamily="18" charset="0"/>
              </a:rPr>
              <a:t>Purpose</a:t>
            </a:r>
            <a:r>
              <a:rPr lang="fr-FR" dirty="0">
                <a:solidFill>
                  <a:srgbClr val="002060"/>
                </a:solidFill>
                <a:latin typeface="Times New Roman" panose="02020603050405020304" pitchFamily="18" charset="0"/>
                <a:cs typeface="Times New Roman" panose="02020603050405020304" pitchFamily="18" charset="0"/>
              </a:rPr>
              <a:t> of </a:t>
            </a:r>
            <a:r>
              <a:rPr lang="fr-FR" dirty="0" err="1">
                <a:solidFill>
                  <a:srgbClr val="002060"/>
                </a:solidFill>
                <a:latin typeface="Times New Roman" panose="02020603050405020304" pitchFamily="18" charset="0"/>
                <a:cs typeface="Times New Roman" panose="02020603050405020304" pitchFamily="18" charset="0"/>
              </a:rPr>
              <a:t>this</a:t>
            </a:r>
            <a:r>
              <a:rPr lang="fr-FR" dirty="0">
                <a:solidFill>
                  <a:srgbClr val="002060"/>
                </a:solidFill>
                <a:latin typeface="Times New Roman" panose="02020603050405020304" pitchFamily="18" charset="0"/>
                <a:cs typeface="Times New Roman" panose="02020603050405020304" pitchFamily="18" charset="0"/>
              </a:rPr>
              <a:t> </a:t>
            </a:r>
            <a:r>
              <a:rPr lang="fr-FR" dirty="0" err="1">
                <a:solidFill>
                  <a:srgbClr val="002060"/>
                </a:solidFill>
                <a:latin typeface="Times New Roman" panose="02020603050405020304" pitchFamily="18" charset="0"/>
                <a:cs typeface="Times New Roman" panose="02020603050405020304" pitchFamily="18" charset="0"/>
              </a:rPr>
              <a:t>project</a:t>
            </a:r>
            <a:endParaRPr lang="fr-FR" dirty="0">
              <a:solidFill>
                <a:srgbClr val="002060"/>
              </a:solidFill>
              <a:latin typeface="Times New Roman" panose="02020603050405020304" pitchFamily="18" charset="0"/>
              <a:cs typeface="Times New Roman" panose="02020603050405020304" pitchFamily="18" charset="0"/>
            </a:endParaRPr>
          </a:p>
        </p:txBody>
      </p:sp>
      <p:sp>
        <p:nvSpPr>
          <p:cNvPr id="3" name="Sous-titre 2"/>
          <p:cNvSpPr>
            <a:spLocks noGrp="1"/>
          </p:cNvSpPr>
          <p:nvPr>
            <p:ph type="subTitle" idx="1"/>
          </p:nvPr>
        </p:nvSpPr>
        <p:spPr>
          <a:xfrm>
            <a:off x="633046" y="1899138"/>
            <a:ext cx="10438228" cy="4958862"/>
          </a:xfrm>
        </p:spPr>
        <p:txBody>
          <a:bodyPr>
            <a:noAutofit/>
          </a:bodyPr>
          <a:lstStyle/>
          <a:p>
            <a:pPr marL="342900" indent="-342900" algn="l">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The purpose of the center is to give the opportunity to young people, students, professionals, universities, people who do research in the digital field to have the accessibility to find a space at their disposal where they will find internet, electricity, a digital library, to do their work.</a:t>
            </a:r>
            <a:endParaRPr lang="fr-FR"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6284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4061" y="2147054"/>
            <a:ext cx="10255347" cy="1754326"/>
          </a:xfrm>
          <a:prstGeom prst="rect">
            <a:avLst/>
          </a:prstGeom>
        </p:spPr>
        <p:txBody>
          <a:bodyPr wrap="square">
            <a:spAutoFit/>
          </a:bodyPr>
          <a:lstStyle/>
          <a:p>
            <a:pPr algn="ctr"/>
            <a:r>
              <a:rPr lang="en-US" sz="5400" dirty="0">
                <a:solidFill>
                  <a:srgbClr val="002060"/>
                </a:solidFill>
                <a:latin typeface="Times New Roman" panose="02020603050405020304" pitchFamily="18" charset="0"/>
                <a:cs typeface="Times New Roman" panose="02020603050405020304" pitchFamily="18" charset="0"/>
              </a:rPr>
              <a:t>Here are some highlights of the project operating system.</a:t>
            </a:r>
            <a:endParaRPr lang="fr-FR" sz="5400" dirty="0">
              <a:solidFill>
                <a:srgbClr val="002060"/>
              </a:solidFill>
            </a:endParaRPr>
          </a:p>
        </p:txBody>
      </p:sp>
    </p:spTree>
    <p:extLst>
      <p:ext uri="{BB962C8B-B14F-4D97-AF65-F5344CB8AC3E}">
        <p14:creationId xmlns:p14="http://schemas.microsoft.com/office/powerpoint/2010/main" val="8452717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38516"/>
            <a:ext cx="10515600" cy="1325563"/>
          </a:xfrm>
        </p:spPr>
        <p:txBody>
          <a:bodyPr>
            <a:noAutofit/>
          </a:bodyPr>
          <a:lstStyle/>
          <a:p>
            <a:pPr lvl="1" algn="ctr"/>
            <a:r>
              <a:rPr lang="en-US" sz="3200" dirty="0">
                <a:solidFill>
                  <a:srgbClr val="002060"/>
                </a:solidFill>
                <a:latin typeface="Times New Roman" panose="02020603050405020304" pitchFamily="18" charset="0"/>
                <a:cs typeface="Times New Roman" panose="02020603050405020304" pitchFamily="18" charset="0"/>
              </a:rPr>
              <a:t>Product:</a:t>
            </a:r>
            <a:br>
              <a:rPr lang="en-US" sz="3200" dirty="0">
                <a:solidFill>
                  <a:srgbClr val="002060"/>
                </a:solidFill>
                <a:latin typeface="Times New Roman" panose="02020603050405020304" pitchFamily="18" charset="0"/>
                <a:cs typeface="Times New Roman" panose="02020603050405020304" pitchFamily="18" charset="0"/>
              </a:rPr>
            </a:br>
            <a:r>
              <a:rPr lang="en-US" sz="3200" dirty="0">
                <a:solidFill>
                  <a:srgbClr val="002060"/>
                </a:solidFill>
                <a:latin typeface="Times New Roman" panose="02020603050405020304" pitchFamily="18" charset="0"/>
                <a:cs typeface="Times New Roman" panose="02020603050405020304" pitchFamily="18" charset="0"/>
              </a:rPr>
              <a:t>This project will be carried out in several stages summarized in two plans:</a:t>
            </a:r>
            <a:endParaRPr lang="fr-FR" sz="3200" dirty="0">
              <a:solidFill>
                <a:srgbClr val="00206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sz="half" idx="1"/>
          </p:nvPr>
        </p:nvSpPr>
        <p:spPr>
          <a:xfrm>
            <a:off x="168812" y="1825625"/>
            <a:ext cx="5850988" cy="4617378"/>
          </a:xfrm>
        </p:spPr>
        <p:txBody>
          <a:bodyPr>
            <a:normAutofit/>
          </a:bodyPr>
          <a:lstStyle/>
          <a:p>
            <a:r>
              <a:rPr lang="en-US" sz="3200" dirty="0" smtClean="0">
                <a:latin typeface="Times New Roman" panose="02020603050405020304" pitchFamily="18" charset="0"/>
                <a:cs typeface="Times New Roman" panose="02020603050405020304" pitchFamily="18" charset="0"/>
              </a:rPr>
              <a:t>On a short term </a:t>
            </a:r>
          </a:p>
          <a:p>
            <a:pPr marL="0" indent="0">
              <a:buNone/>
            </a:pPr>
            <a:endParaRPr lang="en-US" sz="3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sz="3200" dirty="0" smtClean="0">
                <a:latin typeface="Times New Roman" panose="02020603050405020304" pitchFamily="18" charset="0"/>
                <a:cs typeface="Times New Roman" panose="02020603050405020304" pitchFamily="18" charset="0"/>
              </a:rPr>
              <a:t>Plan in the short term, the project consists of training pupils, students and professionals, in a very short period of time, in the introduction of the Internet and/or digital technologies.</a:t>
            </a:r>
            <a:endParaRPr lang="fr-FR" sz="3200" dirty="0">
              <a:latin typeface="Times New Roman" panose="02020603050405020304" pitchFamily="18" charset="0"/>
              <a:cs typeface="Times New Roman" panose="02020603050405020304" pitchFamily="18" charset="0"/>
            </a:endParaRPr>
          </a:p>
        </p:txBody>
      </p:sp>
      <p:sp>
        <p:nvSpPr>
          <p:cNvPr id="4" name="Espace réservé du contenu 3"/>
          <p:cNvSpPr>
            <a:spLocks noGrp="1"/>
          </p:cNvSpPr>
          <p:nvPr>
            <p:ph sz="half" idx="2"/>
          </p:nvPr>
        </p:nvSpPr>
        <p:spPr>
          <a:xfrm>
            <a:off x="6172200" y="1825624"/>
            <a:ext cx="5911948" cy="5032375"/>
          </a:xfrm>
        </p:spPr>
        <p:txBody>
          <a:bodyPr>
            <a:normAutofit/>
          </a:bodyPr>
          <a:lstStyle/>
          <a:p>
            <a:r>
              <a:rPr lang="en-US" dirty="0"/>
              <a:t>On a long term</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Plan in </a:t>
            </a:r>
            <a:r>
              <a:rPr lang="en-US" dirty="0">
                <a:latin typeface="Times New Roman" panose="02020603050405020304" pitchFamily="18" charset="0"/>
                <a:cs typeface="Times New Roman" panose="02020603050405020304" pitchFamily="18" charset="0"/>
              </a:rPr>
              <a:t>the long term, the project will be established in very specific areas, more particularly in </a:t>
            </a:r>
            <a:r>
              <a:rPr lang="en-US" dirty="0" err="1">
                <a:latin typeface="Times New Roman" panose="02020603050405020304" pitchFamily="18" charset="0"/>
                <a:cs typeface="Times New Roman" panose="02020603050405020304" pitchFamily="18" charset="0"/>
              </a:rPr>
              <a:t>Pétion-ville</a:t>
            </a:r>
            <a:r>
              <a:rPr lang="en-US" dirty="0">
                <a:latin typeface="Times New Roman" panose="02020603050405020304" pitchFamily="18" charset="0"/>
                <a:cs typeface="Times New Roman" panose="02020603050405020304" pitchFamily="18" charset="0"/>
              </a:rPr>
              <a:t> in order to provide the population with the follow-up necessary for the proper use of NICTs,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service will be offered against paid subscriptions.</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93591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19089" y="196947"/>
            <a:ext cx="10353822" cy="956604"/>
          </a:xfrm>
        </p:spPr>
        <p:txBody>
          <a:bodyPr>
            <a:noAutofit/>
          </a:bodyPr>
          <a:lstStyle/>
          <a:p>
            <a:r>
              <a:rPr lang="en-US" sz="8000" dirty="0">
                <a:solidFill>
                  <a:srgbClr val="002060"/>
                </a:solidFill>
                <a:latin typeface="Times New Roman" panose="02020603050405020304" pitchFamily="18" charset="0"/>
                <a:cs typeface="Times New Roman" panose="02020603050405020304" pitchFamily="18" charset="0"/>
              </a:rPr>
              <a:t>Price</a:t>
            </a:r>
            <a:endParaRPr lang="fr-FR" sz="8000" dirty="0">
              <a:solidFill>
                <a:srgbClr val="002060"/>
              </a:solidFill>
              <a:latin typeface="Times New Roman" panose="02020603050405020304" pitchFamily="18" charset="0"/>
              <a:cs typeface="Times New Roman" panose="02020603050405020304" pitchFamily="18" charset="0"/>
            </a:endParaRPr>
          </a:p>
        </p:txBody>
      </p:sp>
      <p:sp>
        <p:nvSpPr>
          <p:cNvPr id="3" name="Sous-titre 2"/>
          <p:cNvSpPr>
            <a:spLocks noGrp="1"/>
          </p:cNvSpPr>
          <p:nvPr>
            <p:ph type="subTitle" idx="1"/>
          </p:nvPr>
        </p:nvSpPr>
        <p:spPr>
          <a:xfrm>
            <a:off x="1524000" y="1659988"/>
            <a:ext cx="9144000" cy="4346917"/>
          </a:xfrm>
        </p:spPr>
        <p:txBody>
          <a:bodyPr>
            <a:normAutofit fontScale="77500" lnSpcReduction="20000"/>
          </a:bodyPr>
          <a:lstStyle/>
          <a:p>
            <a:pPr marL="342900" indent="-342900" algn="l">
              <a:buFont typeface="Wingdings" panose="05000000000000000000" pitchFamily="2" charset="2"/>
              <a:buChar char="q"/>
            </a:pPr>
            <a:r>
              <a:rPr lang="en-US" sz="3200" dirty="0">
                <a:latin typeface="Times New Roman" panose="02020603050405020304" pitchFamily="18" charset="0"/>
                <a:cs typeface="Times New Roman" panose="02020603050405020304" pitchFamily="18" charset="0"/>
              </a:rPr>
              <a:t>This center will offer several services, such as</a:t>
            </a:r>
            <a:r>
              <a:rPr lang="en-US" sz="3200" dirty="0" smtClean="0">
                <a:latin typeface="Times New Roman" panose="02020603050405020304" pitchFamily="18" charset="0"/>
                <a:cs typeface="Times New Roman" panose="02020603050405020304" pitchFamily="18" charset="0"/>
              </a:rPr>
              <a:t>:</a:t>
            </a:r>
          </a:p>
          <a:p>
            <a:pPr marL="457200" indent="-457200" algn="l">
              <a:buFont typeface="Wingdings" panose="05000000000000000000" pitchFamily="2" charset="2"/>
              <a:buChar char="ü"/>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 an experienced </a:t>
            </a:r>
            <a:r>
              <a:rPr lang="en-US" sz="3200" dirty="0" smtClean="0">
                <a:latin typeface="Times New Roman" panose="02020603050405020304" pitchFamily="18" charset="0"/>
                <a:cs typeface="Times New Roman" panose="02020603050405020304" pitchFamily="18" charset="0"/>
              </a:rPr>
              <a:t>team</a:t>
            </a:r>
          </a:p>
          <a:p>
            <a:pPr marL="457200" indent="-457200" algn="l">
              <a:buFont typeface="Wingdings" panose="05000000000000000000" pitchFamily="2" charset="2"/>
              <a:buChar char="ü"/>
            </a:pPr>
            <a:r>
              <a:rPr lang="en-US" sz="3200" dirty="0" smtClean="0">
                <a:latin typeface="Times New Roman" panose="02020603050405020304" pitchFamily="18" charset="0"/>
                <a:cs typeface="Times New Roman" panose="02020603050405020304" pitchFamily="18" charset="0"/>
              </a:rPr>
              <a:t>b</a:t>
            </a:r>
            <a:r>
              <a:rPr lang="en-US" sz="3200" dirty="0">
                <a:latin typeface="Times New Roman" panose="02020603050405020304" pitchFamily="18" charset="0"/>
                <a:cs typeface="Times New Roman" panose="02020603050405020304" pitchFamily="18" charset="0"/>
              </a:rPr>
              <a:t>) Internet access in a secure space, access to research platforms and digital equipment (printer, computer, photocopier, projector, projector board, camera, electricity, etc.), a friendly space</a:t>
            </a:r>
            <a:r>
              <a:rPr lang="en-US" sz="3200" dirty="0" smtClean="0">
                <a:latin typeface="Times New Roman" panose="02020603050405020304" pitchFamily="18" charset="0"/>
                <a:cs typeface="Times New Roman" panose="02020603050405020304" pitchFamily="18" charset="0"/>
              </a:rPr>
              <a:t>.</a:t>
            </a:r>
          </a:p>
          <a:p>
            <a:pPr algn="l"/>
            <a:endParaRPr lang="en-US" sz="3200" dirty="0" smtClean="0">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a:t>
            </a:r>
            <a:r>
              <a:rPr lang="en-US" sz="3200" dirty="0">
                <a:latin typeface="Times New Roman" panose="02020603050405020304" pitchFamily="18" charset="0"/>
                <a:cs typeface="Times New Roman" panose="02020603050405020304" pitchFamily="18" charset="0"/>
              </a:rPr>
              <a:t>) conference </a:t>
            </a:r>
            <a:r>
              <a:rPr lang="en-US" sz="3200" dirty="0" smtClean="0">
                <a:latin typeface="Times New Roman" panose="02020603050405020304" pitchFamily="18" charset="0"/>
                <a:cs typeface="Times New Roman" panose="02020603050405020304" pitchFamily="18" charset="0"/>
              </a:rPr>
              <a:t>room</a:t>
            </a:r>
          </a:p>
          <a:p>
            <a:pPr algn="l"/>
            <a:endParaRPr lang="en-US" sz="3200" dirty="0" smtClean="0">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ü"/>
            </a:pPr>
            <a:r>
              <a:rPr lang="en-US" sz="3200" dirty="0" smtClean="0">
                <a:latin typeface="Times New Roman" panose="02020603050405020304" pitchFamily="18" charset="0"/>
                <a:cs typeface="Times New Roman" panose="02020603050405020304" pitchFamily="18" charset="0"/>
              </a:rPr>
              <a:t>d</a:t>
            </a:r>
            <a:r>
              <a:rPr lang="en-US" sz="3200" dirty="0">
                <a:latin typeface="Times New Roman" panose="02020603050405020304" pitchFamily="18" charset="0"/>
                <a:cs typeface="Times New Roman" panose="02020603050405020304" pitchFamily="18" charset="0"/>
              </a:rPr>
              <a:t>) Seminar for all</a:t>
            </a:r>
            <a:r>
              <a:rPr lang="en-US" sz="3200" dirty="0" smtClean="0">
                <a:latin typeface="Times New Roman" panose="02020603050405020304" pitchFamily="18" charset="0"/>
                <a:cs typeface="Times New Roman" panose="02020603050405020304" pitchFamily="18" charset="0"/>
              </a:rPr>
              <a:t>,</a:t>
            </a:r>
          </a:p>
          <a:p>
            <a:pPr algn="l"/>
            <a:endParaRPr lang="en-US" sz="3200" dirty="0" smtClean="0">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ü"/>
            </a:pPr>
            <a:r>
              <a:rPr lang="en-US" sz="3200" dirty="0" smtClean="0">
                <a:latin typeface="Times New Roman" panose="02020603050405020304" pitchFamily="18" charset="0"/>
                <a:cs typeface="Times New Roman" panose="02020603050405020304" pitchFamily="18" charset="0"/>
              </a:rPr>
              <a:t>e</a:t>
            </a:r>
            <a:r>
              <a:rPr lang="en-US" sz="3200" dirty="0">
                <a:latin typeface="Times New Roman" panose="02020603050405020304" pitchFamily="18" charset="0"/>
                <a:cs typeface="Times New Roman" panose="02020603050405020304" pitchFamily="18" charset="0"/>
              </a:rPr>
              <a:t>) Specific training with experts (in person and/or online) in the field for members of the center and other interested parties.</a:t>
            </a:r>
          </a:p>
        </p:txBody>
      </p:sp>
    </p:spTree>
    <p:extLst>
      <p:ext uri="{BB962C8B-B14F-4D97-AF65-F5344CB8AC3E}">
        <p14:creationId xmlns:p14="http://schemas.microsoft.com/office/powerpoint/2010/main" val="24077157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6263" y="1576811"/>
            <a:ext cx="9847385" cy="3970318"/>
          </a:xfrm>
          <a:prstGeom prst="rect">
            <a:avLst/>
          </a:prstGeom>
        </p:spPr>
        <p:txBody>
          <a:bodyPr wrap="square">
            <a:spAutoFit/>
          </a:bodyPr>
          <a:lstStyle/>
          <a:p>
            <a:pPr marL="571500" indent="-571500">
              <a:buFont typeface="Arial" panose="020B0604020202020204" pitchFamily="34" charset="0"/>
              <a:buChar char="•"/>
            </a:pPr>
            <a:r>
              <a:rPr lang="fr-FR" sz="3600" dirty="0">
                <a:latin typeface="Times New Roman" panose="02020603050405020304" pitchFamily="18" charset="0"/>
                <a:cs typeface="Times New Roman" panose="02020603050405020304" pitchFamily="18" charset="0"/>
              </a:rPr>
              <a:t>The </a:t>
            </a:r>
            <a:r>
              <a:rPr lang="fr-FR" sz="3600" dirty="0" err="1">
                <a:latin typeface="Times New Roman" panose="02020603050405020304" pitchFamily="18" charset="0"/>
                <a:cs typeface="Times New Roman" panose="02020603050405020304" pitchFamily="18" charset="0"/>
              </a:rPr>
              <a:t>space</a:t>
            </a:r>
            <a:r>
              <a:rPr lang="fr-FR" sz="3600" dirty="0">
                <a:latin typeface="Times New Roman" panose="02020603050405020304" pitchFamily="18" charset="0"/>
                <a:cs typeface="Times New Roman" panose="02020603050405020304" pitchFamily="18" charset="0"/>
              </a:rPr>
              <a:t> </a:t>
            </a:r>
            <a:r>
              <a:rPr lang="fr-FR" sz="3600" dirty="0" err="1">
                <a:latin typeface="Times New Roman" panose="02020603050405020304" pitchFamily="18" charset="0"/>
                <a:cs typeface="Times New Roman" panose="02020603050405020304" pitchFamily="18" charset="0"/>
              </a:rPr>
              <a:t>will</a:t>
            </a:r>
            <a:r>
              <a:rPr lang="fr-FR" sz="3600" dirty="0">
                <a:latin typeface="Times New Roman" panose="02020603050405020304" pitchFamily="18" charset="0"/>
                <a:cs typeface="Times New Roman" panose="02020603050405020304" pitchFamily="18" charset="0"/>
              </a:rPr>
              <a:t> </a:t>
            </a:r>
            <a:r>
              <a:rPr lang="fr-FR" sz="3600" dirty="0" err="1">
                <a:latin typeface="Times New Roman" panose="02020603050405020304" pitchFamily="18" charset="0"/>
                <a:cs typeface="Times New Roman" panose="02020603050405020304" pitchFamily="18" charset="0"/>
              </a:rPr>
              <a:t>be</a:t>
            </a:r>
            <a:r>
              <a:rPr lang="fr-FR" sz="3600" dirty="0">
                <a:latin typeface="Times New Roman" panose="02020603050405020304" pitchFamily="18" charset="0"/>
                <a:cs typeface="Times New Roman" panose="02020603050405020304" pitchFamily="18" charset="0"/>
              </a:rPr>
              <a:t> accessible to all. But </a:t>
            </a:r>
            <a:r>
              <a:rPr lang="fr-FR" sz="3600" dirty="0" err="1">
                <a:latin typeface="Times New Roman" panose="02020603050405020304" pitchFamily="18" charset="0"/>
                <a:cs typeface="Times New Roman" panose="02020603050405020304" pitchFamily="18" charset="0"/>
              </a:rPr>
              <a:t>beyond</a:t>
            </a:r>
            <a:r>
              <a:rPr lang="fr-FR" sz="3600" dirty="0">
                <a:latin typeface="Times New Roman" panose="02020603050405020304" pitchFamily="18" charset="0"/>
                <a:cs typeface="Times New Roman" panose="02020603050405020304" pitchFamily="18" charset="0"/>
              </a:rPr>
              <a:t> </a:t>
            </a:r>
            <a:r>
              <a:rPr lang="fr-FR" sz="3600" dirty="0" err="1">
                <a:latin typeface="Times New Roman" panose="02020603050405020304" pitchFamily="18" charset="0"/>
                <a:cs typeface="Times New Roman" panose="02020603050405020304" pitchFamily="18" charset="0"/>
              </a:rPr>
              <a:t>our</a:t>
            </a:r>
            <a:r>
              <a:rPr lang="fr-FR" sz="3600" dirty="0">
                <a:latin typeface="Times New Roman" panose="02020603050405020304" pitchFamily="18" charset="0"/>
                <a:cs typeface="Times New Roman" panose="02020603050405020304" pitchFamily="18" charset="0"/>
              </a:rPr>
              <a:t> training and invitations to the </a:t>
            </a:r>
            <a:r>
              <a:rPr lang="fr-FR" sz="3600" dirty="0" err="1">
                <a:latin typeface="Times New Roman" panose="02020603050405020304" pitchFamily="18" charset="0"/>
                <a:cs typeface="Times New Roman" panose="02020603050405020304" pitchFamily="18" charset="0"/>
              </a:rPr>
              <a:t>general</a:t>
            </a:r>
            <a:r>
              <a:rPr lang="fr-FR" sz="3600" dirty="0">
                <a:latin typeface="Times New Roman" panose="02020603050405020304" pitchFamily="18" charset="0"/>
                <a:cs typeface="Times New Roman" panose="02020603050405020304" pitchFamily="18" charset="0"/>
              </a:rPr>
              <a:t> public, </a:t>
            </a:r>
            <a:r>
              <a:rPr lang="fr-FR" sz="3600" dirty="0" err="1">
                <a:latin typeface="Times New Roman" panose="02020603050405020304" pitchFamily="18" charset="0"/>
                <a:cs typeface="Times New Roman" panose="02020603050405020304" pitchFamily="18" charset="0"/>
              </a:rPr>
              <a:t>there</a:t>
            </a:r>
            <a:r>
              <a:rPr lang="fr-FR" sz="3600" dirty="0">
                <a:latin typeface="Times New Roman" panose="02020603050405020304" pitchFamily="18" charset="0"/>
                <a:cs typeface="Times New Roman" panose="02020603050405020304" pitchFamily="18" charset="0"/>
              </a:rPr>
              <a:t> are services; to </a:t>
            </a:r>
            <a:r>
              <a:rPr lang="fr-FR" sz="3600" dirty="0" err="1">
                <a:latin typeface="Times New Roman" panose="02020603050405020304" pitchFamily="18" charset="0"/>
                <a:cs typeface="Times New Roman" panose="02020603050405020304" pitchFamily="18" charset="0"/>
              </a:rPr>
              <a:t>access</a:t>
            </a:r>
            <a:r>
              <a:rPr lang="fr-FR" sz="3600" dirty="0">
                <a:latin typeface="Times New Roman" panose="02020603050405020304" pitchFamily="18" charset="0"/>
                <a:cs typeface="Times New Roman" panose="02020603050405020304" pitchFamily="18" charset="0"/>
              </a:rPr>
              <a:t> </a:t>
            </a:r>
            <a:r>
              <a:rPr lang="fr-FR" sz="3600" dirty="0" err="1">
                <a:latin typeface="Times New Roman" panose="02020603050405020304" pitchFamily="18" charset="0"/>
                <a:cs typeface="Times New Roman" panose="02020603050405020304" pitchFamily="18" charset="0"/>
              </a:rPr>
              <a:t>them</a:t>
            </a:r>
            <a:r>
              <a:rPr lang="fr-FR" sz="3600" dirty="0">
                <a:latin typeface="Times New Roman" panose="02020603050405020304" pitchFamily="18" charset="0"/>
                <a:cs typeface="Times New Roman" panose="02020603050405020304" pitchFamily="18" charset="0"/>
              </a:rPr>
              <a:t>, </a:t>
            </a:r>
            <a:r>
              <a:rPr lang="fr-FR" sz="3600" dirty="0" err="1">
                <a:latin typeface="Times New Roman" panose="02020603050405020304" pitchFamily="18" charset="0"/>
                <a:cs typeface="Times New Roman" panose="02020603050405020304" pitchFamily="18" charset="0"/>
              </a:rPr>
              <a:t>you</a:t>
            </a:r>
            <a:r>
              <a:rPr lang="fr-FR" sz="3600" dirty="0">
                <a:latin typeface="Times New Roman" panose="02020603050405020304" pitchFamily="18" charset="0"/>
                <a:cs typeface="Times New Roman" panose="02020603050405020304" pitchFamily="18" charset="0"/>
              </a:rPr>
              <a:t> must have a </a:t>
            </a:r>
            <a:r>
              <a:rPr lang="fr-FR" sz="3600" dirty="0" err="1">
                <a:latin typeface="Times New Roman" panose="02020603050405020304" pitchFamily="18" charset="0"/>
                <a:cs typeface="Times New Roman" panose="02020603050405020304" pitchFamily="18" charset="0"/>
              </a:rPr>
              <a:t>membership</a:t>
            </a:r>
            <a:r>
              <a:rPr lang="fr-FR" sz="3600" dirty="0">
                <a:latin typeface="Times New Roman" panose="02020603050405020304" pitchFamily="18" charset="0"/>
                <a:cs typeface="Times New Roman" panose="02020603050405020304" pitchFamily="18" charset="0"/>
              </a:rPr>
              <a:t> </a:t>
            </a:r>
            <a:r>
              <a:rPr lang="fr-FR" sz="3600" dirty="0" err="1">
                <a:latin typeface="Times New Roman" panose="02020603050405020304" pitchFamily="18" charset="0"/>
                <a:cs typeface="Times New Roman" panose="02020603050405020304" pitchFamily="18" charset="0"/>
              </a:rPr>
              <a:t>card</a:t>
            </a:r>
            <a:r>
              <a:rPr lang="fr-FR" sz="3600" dirty="0">
                <a:latin typeface="Times New Roman" panose="02020603050405020304" pitchFamily="18" charset="0"/>
                <a:cs typeface="Times New Roman" panose="02020603050405020304" pitchFamily="18" charset="0"/>
              </a:rPr>
              <a:t> of the center. </a:t>
            </a:r>
          </a:p>
          <a:p>
            <a:endParaRPr lang="fr-FR" sz="3600" dirty="0">
              <a:latin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Ø"/>
            </a:pPr>
            <a:r>
              <a:rPr lang="fr-FR" sz="3600" dirty="0">
                <a:latin typeface="Times New Roman" panose="02020603050405020304" pitchFamily="18" charset="0"/>
                <a:cs typeface="Times New Roman" panose="02020603050405020304" pitchFamily="18" charset="0"/>
              </a:rPr>
              <a:t>The applicable </a:t>
            </a:r>
            <a:r>
              <a:rPr lang="fr-FR" sz="3600" dirty="0" err="1">
                <a:latin typeface="Times New Roman" panose="02020603050405020304" pitchFamily="18" charset="0"/>
                <a:cs typeface="Times New Roman" panose="02020603050405020304" pitchFamily="18" charset="0"/>
              </a:rPr>
              <a:t>terms</a:t>
            </a:r>
            <a:r>
              <a:rPr lang="fr-FR" sz="3600" dirty="0">
                <a:latin typeface="Times New Roman" panose="02020603050405020304" pitchFamily="18" charset="0"/>
                <a:cs typeface="Times New Roman" panose="02020603050405020304" pitchFamily="18" charset="0"/>
              </a:rPr>
              <a:t> </a:t>
            </a:r>
            <a:r>
              <a:rPr lang="fr-FR" sz="3600" dirty="0" err="1">
                <a:latin typeface="Times New Roman" panose="02020603050405020304" pitchFamily="18" charset="0"/>
                <a:cs typeface="Times New Roman" panose="02020603050405020304" pitchFamily="18" charset="0"/>
              </a:rPr>
              <a:t>will</a:t>
            </a:r>
            <a:r>
              <a:rPr lang="fr-FR" sz="3600" dirty="0">
                <a:latin typeface="Times New Roman" panose="02020603050405020304" pitchFamily="18" charset="0"/>
                <a:cs typeface="Times New Roman" panose="02020603050405020304" pitchFamily="18" charset="0"/>
              </a:rPr>
              <a:t> </a:t>
            </a:r>
            <a:r>
              <a:rPr lang="fr-FR" sz="3600" dirty="0" err="1">
                <a:latin typeface="Times New Roman" panose="02020603050405020304" pitchFamily="18" charset="0"/>
                <a:cs typeface="Times New Roman" panose="02020603050405020304" pitchFamily="18" charset="0"/>
              </a:rPr>
              <a:t>be</a:t>
            </a:r>
            <a:r>
              <a:rPr lang="fr-FR" sz="3600" dirty="0">
                <a:latin typeface="Times New Roman" panose="02020603050405020304" pitchFamily="18" charset="0"/>
                <a:cs typeface="Times New Roman" panose="02020603050405020304" pitchFamily="18" charset="0"/>
              </a:rPr>
              <a:t> made </a:t>
            </a:r>
            <a:r>
              <a:rPr lang="fr-FR" sz="3600" dirty="0" err="1">
                <a:latin typeface="Times New Roman" panose="02020603050405020304" pitchFamily="18" charset="0"/>
                <a:cs typeface="Times New Roman" panose="02020603050405020304" pitchFamily="18" charset="0"/>
              </a:rPr>
              <a:t>available</a:t>
            </a:r>
            <a:r>
              <a:rPr lang="fr-FR" sz="3600" dirty="0">
                <a:latin typeface="Times New Roman" panose="02020603050405020304" pitchFamily="18" charset="0"/>
                <a:cs typeface="Times New Roman" panose="02020603050405020304" pitchFamily="18" charset="0"/>
              </a:rPr>
              <a:t> to the public.</a:t>
            </a:r>
          </a:p>
        </p:txBody>
      </p:sp>
    </p:spTree>
    <p:extLst>
      <p:ext uri="{BB962C8B-B14F-4D97-AF65-F5344CB8AC3E}">
        <p14:creationId xmlns:p14="http://schemas.microsoft.com/office/powerpoint/2010/main" val="19417674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584125" y="388133"/>
            <a:ext cx="1090510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1"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project budget</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This budget is for 40 young people maximum during training in targeted municipalities described below.</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1647459376"/>
              </p:ext>
            </p:extLst>
          </p:nvPr>
        </p:nvGraphicFramePr>
        <p:xfrm>
          <a:off x="974558" y="1467858"/>
          <a:ext cx="9817767" cy="4804283"/>
        </p:xfrm>
        <a:graphic>
          <a:graphicData uri="http://schemas.openxmlformats.org/drawingml/2006/table">
            <a:tbl>
              <a:tblPr firstRow="1" firstCol="1" bandRow="1">
                <a:tableStyleId>{5C22544A-7EE6-4342-B048-85BDC9FD1C3A}</a:tableStyleId>
              </a:tblPr>
              <a:tblGrid>
                <a:gridCol w="2699391">
                  <a:extLst>
                    <a:ext uri="{9D8B030D-6E8A-4147-A177-3AD203B41FA5}">
                      <a16:colId xmlns:a16="http://schemas.microsoft.com/office/drawing/2014/main" val="858102339"/>
                    </a:ext>
                  </a:extLst>
                </a:gridCol>
                <a:gridCol w="2103381">
                  <a:extLst>
                    <a:ext uri="{9D8B030D-6E8A-4147-A177-3AD203B41FA5}">
                      <a16:colId xmlns:a16="http://schemas.microsoft.com/office/drawing/2014/main" val="1337173787"/>
                    </a:ext>
                  </a:extLst>
                </a:gridCol>
                <a:gridCol w="1251517">
                  <a:extLst>
                    <a:ext uri="{9D8B030D-6E8A-4147-A177-3AD203B41FA5}">
                      <a16:colId xmlns:a16="http://schemas.microsoft.com/office/drawing/2014/main" val="1027024564"/>
                    </a:ext>
                  </a:extLst>
                </a:gridCol>
                <a:gridCol w="1849509">
                  <a:extLst>
                    <a:ext uri="{9D8B030D-6E8A-4147-A177-3AD203B41FA5}">
                      <a16:colId xmlns:a16="http://schemas.microsoft.com/office/drawing/2014/main" val="2065362626"/>
                    </a:ext>
                  </a:extLst>
                </a:gridCol>
                <a:gridCol w="1913969">
                  <a:extLst>
                    <a:ext uri="{9D8B030D-6E8A-4147-A177-3AD203B41FA5}">
                      <a16:colId xmlns:a16="http://schemas.microsoft.com/office/drawing/2014/main" val="926941739"/>
                    </a:ext>
                  </a:extLst>
                </a:gridCol>
              </a:tblGrid>
              <a:tr h="474616">
                <a:tc gridSpan="5">
                  <a:txBody>
                    <a:bodyPr/>
                    <a:lstStyle/>
                    <a:p>
                      <a:pPr marL="0" marR="0" algn="just">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The budget for the digital and technological training project for young people (short -term)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948310790"/>
                  </a:ext>
                </a:extLst>
              </a:tr>
              <a:tr h="484958">
                <a:tc>
                  <a:txBody>
                    <a:bodyPr/>
                    <a:lstStyle/>
                    <a:p>
                      <a:pPr marL="0" marR="0" algn="just">
                        <a:lnSpc>
                          <a:spcPct val="107000"/>
                        </a:lnSpc>
                        <a:spcBef>
                          <a:spcPts val="0"/>
                        </a:spcBef>
                        <a:spcAft>
                          <a:spcPts val="0"/>
                        </a:spcAft>
                      </a:pPr>
                      <a:r>
                        <a:rPr lang="fr-FR" sz="1800" dirty="0" err="1">
                          <a:effectLst/>
                          <a:latin typeface="Times New Roman" panose="02020603050405020304" pitchFamily="18" charset="0"/>
                          <a:cs typeface="Times New Roman" panose="02020603050405020304" pitchFamily="18" charset="0"/>
                        </a:rPr>
                        <a:t>Material</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Description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err="1">
                          <a:effectLst/>
                          <a:latin typeface="Times New Roman" panose="02020603050405020304" pitchFamily="18" charset="0"/>
                          <a:cs typeface="Times New Roman" panose="02020603050405020304" pitchFamily="18" charset="0"/>
                        </a:rPr>
                        <a:t>Quantity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Price unit($ US)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Total Price ($ US)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9809398"/>
                  </a:ext>
                </a:extLst>
              </a:tr>
              <a:tr h="484958">
                <a:tc>
                  <a:txBody>
                    <a:bodyPr/>
                    <a:lstStyle/>
                    <a:p>
                      <a:pPr marL="0" marR="0" algn="just">
                        <a:lnSpc>
                          <a:spcPct val="107000"/>
                        </a:lnSpc>
                        <a:spcBef>
                          <a:spcPts val="0"/>
                        </a:spcBef>
                        <a:spcAft>
                          <a:spcPts val="0"/>
                        </a:spcAft>
                      </a:pPr>
                      <a:r>
                        <a:rPr lang="fr-FR" sz="1800" dirty="0" err="1">
                          <a:effectLst/>
                          <a:latin typeface="Times New Roman" panose="02020603050405020304" pitchFamily="18" charset="0"/>
                          <a:cs typeface="Times New Roman" panose="02020603050405020304" pitchFamily="18" charset="0"/>
                        </a:rPr>
                        <a:t>Space</a:t>
                      </a:r>
                      <a:r>
                        <a:rPr lang="fr-FR" sz="1800" dirty="0">
                          <a:effectLst/>
                          <a:latin typeface="Times New Roman" panose="02020603050405020304" pitchFamily="18" charset="0"/>
                          <a:cs typeface="Times New Roman" panose="02020603050405020304" pitchFamily="18" charset="0"/>
                        </a:rPr>
                        <a:t> (Building)</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 </a:t>
                      </a:r>
                      <a:r>
                        <a:rPr lang="fr-FR" sz="1800" dirty="0" smtClean="0">
                          <a:effectLst/>
                          <a:latin typeface="Times New Roman" panose="02020603050405020304" pitchFamily="18" charset="0"/>
                          <a:cs typeface="Times New Roman" panose="02020603050405020304" pitchFamily="18" charset="0"/>
                        </a:rPr>
                        <a:t>1</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10000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10 </a:t>
                      </a:r>
                      <a:r>
                        <a:rPr lang="fr-FR" sz="1800" dirty="0" smtClean="0">
                          <a:effectLst/>
                          <a:latin typeface="Times New Roman" panose="02020603050405020304" pitchFamily="18" charset="0"/>
                          <a:cs typeface="Times New Roman" panose="02020603050405020304" pitchFamily="18" charset="0"/>
                        </a:rPr>
                        <a:t>000</a:t>
                      </a:r>
                      <a:r>
                        <a:rPr lang="fr-FR" sz="1800" baseline="0" dirty="0" smtClean="0">
                          <a:effectLst/>
                          <a:latin typeface="Times New Roman" panose="02020603050405020304" pitchFamily="18" charset="0"/>
                          <a:cs typeface="Times New Roman" panose="02020603050405020304" pitchFamily="18" charset="0"/>
                        </a:rPr>
                        <a:t>/</a:t>
                      </a:r>
                      <a:r>
                        <a:rPr lang="fr-FR" sz="1800" baseline="0" dirty="0" err="1" smtClean="0">
                          <a:effectLst/>
                          <a:latin typeface="Times New Roman" panose="02020603050405020304" pitchFamily="18" charset="0"/>
                          <a:cs typeface="Times New Roman" panose="02020603050405020304" pitchFamily="18" charset="0"/>
                        </a:rPr>
                        <a:t>year</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0520099"/>
                  </a:ext>
                </a:extLst>
              </a:tr>
              <a:tr h="354180">
                <a:tc>
                  <a:txBody>
                    <a:bodyPr/>
                    <a:lstStyle/>
                    <a:p>
                      <a:pPr marL="0" marR="0" algn="just">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Laptop</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a:txBody>
                    <a:bodyPr/>
                    <a:lstStyle/>
                    <a:p>
                      <a:pPr marL="0" marR="0" algn="just">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 </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20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300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6000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6935363"/>
                  </a:ext>
                </a:extLst>
              </a:tr>
              <a:tr h="354180">
                <a:tc>
                  <a:txBody>
                    <a:bodyPr/>
                    <a:lstStyle/>
                    <a:p>
                      <a:pPr marL="0" marR="0" algn="just">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Printer/projector</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 </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300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300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3532416"/>
                  </a:ext>
                </a:extLst>
              </a:tr>
              <a:tr h="354180">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Internet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a:txBody>
                    <a:bodyPr/>
                    <a:lstStyle/>
                    <a:p>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70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210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9404584"/>
                  </a:ext>
                </a:extLst>
              </a:tr>
              <a:tr h="354180">
                <a:tc gridSpan="2">
                  <a:txBody>
                    <a:bodyPr/>
                    <a:lstStyle/>
                    <a:p>
                      <a:pPr marL="0" marR="0" algn="just">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Energy system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hMerge="1">
                  <a:txBody>
                    <a:bodyPr/>
                    <a:lstStyle/>
                    <a:p>
                      <a:endParaRPr lang="fr-FR"/>
                    </a:p>
                  </a:txBody>
                  <a:tcPr/>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1750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1750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1439512"/>
                  </a:ext>
                </a:extLst>
              </a:tr>
              <a:tr h="354180">
                <a:tc gridSpan="2">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Sound system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hMerge="1">
                  <a:txBody>
                    <a:bodyPr/>
                    <a:lstStyle/>
                    <a:p>
                      <a:endParaRPr lang="fr-FR"/>
                    </a:p>
                  </a:txBody>
                  <a:tcPr/>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400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400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258124"/>
                  </a:ext>
                </a:extLst>
              </a:tr>
              <a:tr h="354180">
                <a:tc gridSpan="2">
                  <a:txBody>
                    <a:bodyPr/>
                    <a:lstStyle/>
                    <a:p>
                      <a:pPr marL="0" marR="0" algn="just">
                        <a:lnSpc>
                          <a:spcPct val="107000"/>
                        </a:lnSpc>
                        <a:spcBef>
                          <a:spcPts val="0"/>
                        </a:spcBef>
                        <a:spcAft>
                          <a:spcPts val="0"/>
                        </a:spcAft>
                      </a:pPr>
                      <a:r>
                        <a:rPr lang="fr-FR" sz="1800" dirty="0" err="1">
                          <a:effectLst/>
                          <a:latin typeface="Times New Roman" panose="02020603050405020304" pitchFamily="18" charset="0"/>
                          <a:cs typeface="Times New Roman" panose="02020603050405020304" pitchFamily="18" charset="0"/>
                        </a:rPr>
                        <a:t>Travel</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hMerge="1">
                  <a:txBody>
                    <a:bodyPr/>
                    <a:lstStyle/>
                    <a:p>
                      <a:endParaRPr lang="fr-FR"/>
                    </a:p>
                  </a:txBody>
                  <a:tcPr/>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 </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a:effectLst/>
                          <a:latin typeface="Times New Roman" panose="02020603050405020304" pitchFamily="18" charset="0"/>
                          <a:cs typeface="Times New Roman" panose="02020603050405020304" pitchFamily="18" charset="0"/>
                        </a:rPr>
                        <a:t> </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400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6403014"/>
                  </a:ext>
                </a:extLst>
              </a:tr>
              <a:tr h="708361">
                <a:tc>
                  <a:txBody>
                    <a:bodyPr/>
                    <a:lstStyle/>
                    <a:p>
                      <a:pPr marL="0" marR="0" algn="just">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Unforeseen and other expenditure relating to training</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a:txBody>
                    <a:bodyPr/>
                    <a:lstStyle/>
                    <a:p>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700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8322377"/>
                  </a:ext>
                </a:extLst>
              </a:tr>
              <a:tr h="354180">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TOTAL</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75000"/>
                      </a:schemeClr>
                    </a:solidFill>
                  </a:tcPr>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fr-FR" sz="1800" dirty="0">
                          <a:effectLst/>
                          <a:latin typeface="Times New Roman" panose="02020603050405020304" pitchFamily="18" charset="0"/>
                          <a:cs typeface="Times New Roman" panose="02020603050405020304" pitchFamily="18" charset="0"/>
                        </a:rPr>
                        <a:t>19760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2746125"/>
                  </a:ext>
                </a:extLst>
              </a:tr>
            </a:tbl>
          </a:graphicData>
        </a:graphic>
      </p:graphicFrame>
    </p:spTree>
    <p:extLst>
      <p:ext uri="{BB962C8B-B14F-4D97-AF65-F5344CB8AC3E}">
        <p14:creationId xmlns:p14="http://schemas.microsoft.com/office/powerpoint/2010/main" val="17685554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6265" y="1622488"/>
            <a:ext cx="11000935" cy="3666004"/>
          </a:xfrm>
          <a:prstGeom prst="rect">
            <a:avLst/>
          </a:prstGeom>
        </p:spPr>
        <p:txBody>
          <a:bodyPr wrap="square">
            <a:spAutoFit/>
          </a:bodyPr>
          <a:lstStyle/>
          <a:p>
            <a:pPr marL="571500" indent="-571500">
              <a:lnSpc>
                <a:spcPct val="107000"/>
              </a:lnSpc>
              <a:spcAft>
                <a:spcPts val="800"/>
              </a:spcAft>
              <a:buFont typeface="Wingdings" panose="05000000000000000000" pitchFamily="2" charset="2"/>
              <a:buChar char="Ø"/>
            </a:pPr>
            <a:r>
              <a:rPr lang="en-US" sz="4400" dirty="0">
                <a:latin typeface="Times New Roman" panose="02020603050405020304" pitchFamily="18" charset="0"/>
                <a:ea typeface="Calibri" panose="020F0502020204030204" pitchFamily="34" charset="0"/>
                <a:cs typeface="Times New Roman" panose="02020603050405020304" pitchFamily="18" charset="0"/>
              </a:rPr>
              <a:t>For the long-term budget, it will come from the results of the hybrid training proposals that we will make in the short term, which will have a decisive role in the continuity of the project.</a:t>
            </a:r>
          </a:p>
        </p:txBody>
      </p:sp>
    </p:spTree>
    <p:extLst>
      <p:ext uri="{BB962C8B-B14F-4D97-AF65-F5344CB8AC3E}">
        <p14:creationId xmlns:p14="http://schemas.microsoft.com/office/powerpoint/2010/main" val="14957040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2701" y="844062"/>
            <a:ext cx="9608233" cy="5359790"/>
          </a:xfrm>
          <a:prstGeom prst="rect">
            <a:avLst/>
          </a:prstGeom>
        </p:spPr>
      </p:pic>
    </p:spTree>
    <p:extLst>
      <p:ext uri="{BB962C8B-B14F-4D97-AF65-F5344CB8AC3E}">
        <p14:creationId xmlns:p14="http://schemas.microsoft.com/office/powerpoint/2010/main" val="6017793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1263</TotalTime>
  <Words>1096</Words>
  <Application>Microsoft Office PowerPoint</Application>
  <PresentationFormat>Grand écran</PresentationFormat>
  <Paragraphs>119</Paragraphs>
  <Slides>21</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21</vt:i4>
      </vt:variant>
    </vt:vector>
  </HeadingPairs>
  <TitlesOfParts>
    <vt:vector size="28" baseType="lpstr">
      <vt:lpstr>Algerian</vt:lpstr>
      <vt:lpstr>Arial</vt:lpstr>
      <vt:lpstr>Calibri</vt:lpstr>
      <vt:lpstr>Calibri Light</vt:lpstr>
      <vt:lpstr>Times New Roman</vt:lpstr>
      <vt:lpstr>Wingdings</vt:lpstr>
      <vt:lpstr>Office Theme</vt:lpstr>
      <vt:lpstr>NEXGEN ICANN76</vt:lpstr>
      <vt:lpstr>PRESENTATION OF THE NEXGEN PROJECT BY DAPHLINE BELLÉUS,  FOR ICANN76.</vt:lpstr>
      <vt:lpstr>Daphline BELLÉUS ?</vt:lpstr>
      <vt:lpstr>PROJECT FOR A DIGITAL TRAINING CENTER FOR YOUNG PEOPLE </vt:lpstr>
      <vt:lpstr>PROBLEM</vt:lpstr>
      <vt:lpstr>A flash on the situation in Haiti</vt:lpstr>
      <vt:lpstr>Présentation PowerPoint</vt:lpstr>
      <vt:lpstr>Présentation PowerPoint</vt:lpstr>
      <vt:lpstr>What is the quality and speed of the Internet connection in Haiti?</vt:lpstr>
      <vt:lpstr>Présentation PowerPoint</vt:lpstr>
      <vt:lpstr>Présentation PowerPoint</vt:lpstr>
      <vt:lpstr>ACTION PLAN </vt:lpstr>
      <vt:lpstr>the objectives of this project</vt:lpstr>
      <vt:lpstr>Purpose of this project</vt:lpstr>
      <vt:lpstr>Présentation PowerPoint</vt:lpstr>
      <vt:lpstr>Product: This project will be carried out in several stages summarized in two plans:</vt:lpstr>
      <vt:lpstr>Price</vt:lpstr>
      <vt:lpstr>Présentation PowerPoint</vt:lpstr>
      <vt:lpstr>Présentation PowerPoint</vt:lpstr>
      <vt:lpstr>Présentation PowerPoint</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NEXGEN ICANN76</dc:title>
  <dc:creator>Norman Westin</dc:creator>
  <cp:lastModifiedBy>Norman Westin</cp:lastModifiedBy>
  <cp:revision>46</cp:revision>
  <dcterms:created xsi:type="dcterms:W3CDTF">2023-03-04T12:03:28Z</dcterms:created>
  <dcterms:modified xsi:type="dcterms:W3CDTF">2023-03-08T18:22:58Z</dcterms:modified>
</cp:coreProperties>
</file>